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3"/>
  </p:notesMasterIdLst>
  <p:handoutMasterIdLst>
    <p:handoutMasterId r:id="rId24"/>
  </p:handoutMasterIdLst>
  <p:sldIdLst>
    <p:sldId id="256" r:id="rId8"/>
    <p:sldId id="271" r:id="rId9"/>
    <p:sldId id="322" r:id="rId10"/>
    <p:sldId id="325" r:id="rId11"/>
    <p:sldId id="339" r:id="rId12"/>
    <p:sldId id="340" r:id="rId13"/>
    <p:sldId id="341" r:id="rId14"/>
    <p:sldId id="326" r:id="rId15"/>
    <p:sldId id="342" r:id="rId16"/>
    <p:sldId id="343" r:id="rId17"/>
    <p:sldId id="344" r:id="rId18"/>
    <p:sldId id="345" r:id="rId19"/>
    <p:sldId id="346" r:id="rId20"/>
    <p:sldId id="347" r:id="rId21"/>
    <p:sldId id="334" r:id="rId22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22"/>
            <p14:sldId id="325"/>
            <p14:sldId id="339"/>
            <p14:sldId id="340"/>
            <p14:sldId id="341"/>
            <p14:sldId id="326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Tinker" id="{92D9C67B-B492-4545-AF75-C66EBD3B04DB}">
          <p14:sldIdLst>
            <p14:sldId id="334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88" d="100"/>
          <a:sy n="88" d="100"/>
        </p:scale>
        <p:origin x="90" y="19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8527FB-FE76-4084-A4B5-73CF53F7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Day 1: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8F02B-60BE-4335-BB92-C63482ECEC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56A58-A590-4E80-B82C-74619FEBD2E3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2BD18-F090-4BB2-850A-B963921B9F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3B56E-F6E0-4949-A734-CFDAEC45A3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7BCAE-15DD-4BC9-B0C3-7AE0B233A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9273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1: Review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7E0C-7E83-43EC-A4D1-094D0725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87EEA3-1ED5-47DC-AF04-7F2FC430074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1: Review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some additional reading about the web … on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0CC14-43A1-4FBD-BCB5-30404BFB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36FA928-ECE0-4D4C-80AD-DDD69936A485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1: Review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409F-30C1-4153-A81E-9036E16E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9A39BC0-89FA-403C-B798-8FC03FCDDEE8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1: Review</a:t>
            </a:r>
          </a:p>
        </p:txBody>
      </p:sp>
    </p:spTree>
    <p:extLst>
      <p:ext uri="{BB962C8B-B14F-4D97-AF65-F5344CB8AC3E}">
        <p14:creationId xmlns:p14="http://schemas.microsoft.com/office/powerpoint/2010/main" val="273098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409F-30C1-4153-A81E-9036E16E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9A39BC0-89FA-403C-B798-8FC03FCDDEE8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1: Review</a:t>
            </a:r>
          </a:p>
        </p:txBody>
      </p:sp>
    </p:spTree>
    <p:extLst>
      <p:ext uri="{BB962C8B-B14F-4D97-AF65-F5344CB8AC3E}">
        <p14:creationId xmlns:p14="http://schemas.microsoft.com/office/powerpoint/2010/main" val="13791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409F-30C1-4153-A81E-9036E16E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9A39BC0-89FA-403C-B798-8FC03FCDDEE8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1: Review</a:t>
            </a:r>
          </a:p>
        </p:txBody>
      </p:sp>
    </p:spTree>
    <p:extLst>
      <p:ext uri="{BB962C8B-B14F-4D97-AF65-F5344CB8AC3E}">
        <p14:creationId xmlns:p14="http://schemas.microsoft.com/office/powerpoint/2010/main" val="283841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 Python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st-driven_develop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geeksforgeeks.org/unit-testing-python-unittes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219200"/>
            <a:ext cx="481965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Test Driven Development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9BC14-1600-4FCB-BA6F-FBD9FD3A7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30456"/>
            <a:ext cx="3160151" cy="37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7EAE-E883-45A9-AEA7-223426FA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 to Pass the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70023-5DF0-40C2-A601-7C6BD44C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1ADA09-878B-494B-B4E7-C7A3321E655E}"/>
              </a:ext>
            </a:extLst>
          </p:cNvPr>
          <p:cNvSpPr/>
          <p:nvPr/>
        </p:nvSpPr>
        <p:spPr>
          <a:xfrm>
            <a:off x="304800" y="691244"/>
            <a:ext cx="6781800" cy="2848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TicTacToeBoard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._board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[</a:t>
            </a: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]*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get_contents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,cell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"""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Return the contents of the requested cell.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:param</a:t>
            </a: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cell: 0, 1, 2, 3, 4, 5, 6, 7, 8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:return:</a:t>
            </a: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'X' or 'O' or '' (Empty)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"""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._board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[cell]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240B1-2C71-4F07-B976-BD3F9CD3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861780"/>
            <a:ext cx="2466667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7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7276-33B7-45F5-9189-FBFCE033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82E10-DF0A-44C6-ACFD-9CD54FAF1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609600"/>
          </a:xfrm>
        </p:spPr>
        <p:txBody>
          <a:bodyPr/>
          <a:lstStyle/>
          <a:p>
            <a:r>
              <a:rPr lang="en-US" dirty="0"/>
              <a:t>Boundary Conditions and Edge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F1503-780F-4955-AF54-04F98F08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AE67B-C0F3-4698-8DDC-401ED0B7F252}"/>
              </a:ext>
            </a:extLst>
          </p:cNvPr>
          <p:cNvSpPr/>
          <p:nvPr/>
        </p:nvSpPr>
        <p:spPr>
          <a:xfrm>
            <a:off x="228600" y="1276350"/>
            <a:ext cx="5638800" cy="1661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test_get_invalid_cells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board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TicTacToeBoard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.assertRaises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IndexError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board.get_contents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.assertRaises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IndexError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board.get_contents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(-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5BFF3-1958-4B09-93D6-94526A76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676" y="3041303"/>
            <a:ext cx="5038095" cy="1771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12EEBC-7A13-4A2B-BC41-C9C3F55A5264}"/>
              </a:ext>
            </a:extLst>
          </p:cNvPr>
          <p:cNvSpPr/>
          <p:nvPr/>
        </p:nvSpPr>
        <p:spPr>
          <a:xfrm>
            <a:off x="4354285" y="3755827"/>
            <a:ext cx="2400300" cy="407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EEEC-BA90-4789-95C8-37D703C8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the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7ADE6-B747-4564-A8E3-5521B8ED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0D5CE4-FBFE-45CD-B7C3-B283E5577DBC}"/>
              </a:ext>
            </a:extLst>
          </p:cNvPr>
          <p:cNvSpPr/>
          <p:nvPr/>
        </p:nvSpPr>
        <p:spPr>
          <a:xfrm>
            <a:off x="108857" y="742950"/>
            <a:ext cx="6368143" cy="330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get_contents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,cell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"""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Return the contents of the requested cell.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b="1" u="sng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param</a:t>
            </a: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cell: 0, 1, 2, 3, 4, 5, 6, 7, 8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:return:</a:t>
            </a: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'X' or 'O' or '' (Empty)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"""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cell&lt;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cell&gt;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raise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IndexError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'Must be between 0 and 8'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assert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cell&gt;=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cell&lt;=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cell&gt;=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cell&lt;=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'Must be between 0 and 8'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._board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[cell]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BC2D6C-2689-4340-B37F-A1A1D1B034B7}"/>
              </a:ext>
            </a:extLst>
          </p:cNvPr>
          <p:cNvCxnSpPr>
            <a:cxnSpLocks/>
          </p:cNvCxnSpPr>
          <p:nvPr/>
        </p:nvCxnSpPr>
        <p:spPr>
          <a:xfrm flipH="1">
            <a:off x="1447800" y="1581150"/>
            <a:ext cx="4495801" cy="1295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0EEDE5-1D82-4A82-B0A0-F77971E6EA3B}"/>
              </a:ext>
            </a:extLst>
          </p:cNvPr>
          <p:cNvSpPr txBox="1"/>
          <p:nvPr/>
        </p:nvSpPr>
        <p:spPr>
          <a:xfrm>
            <a:off x="5943600" y="1352550"/>
            <a:ext cx="227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AssertionError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92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2C12-5419-485C-A6E1-F551ECE0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the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59A22-0E7C-4A30-8357-7180C2B6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9C421-F01A-40D3-B51F-6BA518D2A014}"/>
              </a:ext>
            </a:extLst>
          </p:cNvPr>
          <p:cNvSpPr/>
          <p:nvPr/>
        </p:nvSpPr>
        <p:spPr>
          <a:xfrm>
            <a:off x="152400" y="819150"/>
            <a:ext cx="8991600" cy="3141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test_get_invalid_cells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board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TicTacToeBoard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  </a:t>
            </a: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.assertRaises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AssertionError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cm: 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board.get_contents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.assertTrue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(str(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cm.exception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)==</a:t>
            </a:r>
            <a:r>
              <a:rPr lang="en-US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'Must be between 0 and 8’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.assertRaises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AssertionError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cm: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board.get_contents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(-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.assertTrue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(str(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cm.exception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)==</a:t>
            </a:r>
            <a:r>
              <a:rPr lang="en-US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'Must be between 0 and 8'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0406-7FAF-474C-92B8-328D2673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From </a:t>
            </a:r>
            <a:r>
              <a:rPr lang="en-US" dirty="0" err="1"/>
              <a:t>unittest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56833-0164-4143-9469-0EED67C4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16806-3FE0-4AA9-8B88-2943FD605163}"/>
              </a:ext>
            </a:extLst>
          </p:cNvPr>
          <p:cNvSpPr/>
          <p:nvPr/>
        </p:nvSpPr>
        <p:spPr>
          <a:xfrm>
            <a:off x="304800" y="666751"/>
            <a:ext cx="8153400" cy="2617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TestTicTacToeBoard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unittest.TestCase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tearDown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setUp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.board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TicTacToeBoard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test_board_starts_clear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cell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range(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.assertTrue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.board.get_contents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(cell)==</a:t>
            </a:r>
            <a:r>
              <a:rPr lang="en-US" sz="14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8C7B8-666A-4E7C-86BF-313D50421434}"/>
              </a:ext>
            </a:extLst>
          </p:cNvPr>
          <p:cNvSpPr txBox="1"/>
          <p:nvPr/>
        </p:nvSpPr>
        <p:spPr>
          <a:xfrm>
            <a:off x="1066800" y="356235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tearDown</a:t>
            </a:r>
            <a:r>
              <a:rPr lang="en-US" sz="2000" dirty="0"/>
              <a:t> and </a:t>
            </a:r>
            <a:r>
              <a:rPr lang="en-US" sz="2000" b="1" dirty="0" err="1"/>
              <a:t>setUp</a:t>
            </a:r>
            <a:r>
              <a:rPr lang="en-US" sz="2000" dirty="0"/>
              <a:t> are called before and after EVERY test</a:t>
            </a:r>
          </a:p>
        </p:txBody>
      </p:sp>
    </p:spTree>
    <p:extLst>
      <p:ext uri="{BB962C8B-B14F-4D97-AF65-F5344CB8AC3E}">
        <p14:creationId xmlns:p14="http://schemas.microsoft.com/office/powerpoint/2010/main" val="298314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E0F17A-E6C6-49D8-9D44-082FBB70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498315"/>
            <a:ext cx="3353303" cy="15672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5867400" cy="3124200"/>
          </a:xfrm>
        </p:spPr>
        <p:txBody>
          <a:bodyPr/>
          <a:lstStyle/>
          <a:p>
            <a:r>
              <a:rPr lang="en-US" dirty="0"/>
              <a:t>Write the “</a:t>
            </a:r>
            <a:r>
              <a:rPr lang="en-US" dirty="0" err="1"/>
              <a:t>make_move</a:t>
            </a:r>
            <a:r>
              <a:rPr lang="en-US" dirty="0"/>
              <a:t>” tests. What are the edge cases?</a:t>
            </a:r>
          </a:p>
          <a:p>
            <a:r>
              <a:rPr lang="en-US" dirty="0"/>
              <a:t>Write the code to pass the tests.</a:t>
            </a:r>
          </a:p>
          <a:p>
            <a:r>
              <a:rPr lang="en-US" dirty="0"/>
              <a:t>Did you test a single player making two moves in a row?</a:t>
            </a:r>
          </a:p>
          <a:p>
            <a:r>
              <a:rPr lang="en-US" dirty="0"/>
              <a:t>How can the code test/reject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0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https://en.wikipedia.org/wiki/Test-driven_development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https://www.geeksforgeeks.org/unit-testing-python-unittest/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D40D7-B135-45C9-8544-01713324F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2" y="2678465"/>
            <a:ext cx="7982157" cy="203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2E11-B045-4647-8A11-4557C5D6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37A4B-F6E0-4EFC-A502-7D080107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075EE4-3DE0-4224-B581-9D4B02D02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66750"/>
            <a:ext cx="87630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TODO </a:t>
            </a:r>
            <a:r>
              <a:rPr lang="en-US" dirty="0" err="1"/>
              <a:t>RobotFramework</a:t>
            </a:r>
            <a:r>
              <a:rPr lang="en-US" dirty="0"/>
              <a:t>, etc. built into python. Jenkins.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7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2E11-B045-4647-8A11-4557C5D6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 Tac Toe –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37A4B-F6E0-4EFC-A502-7D080107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EEA3F-E719-4E32-9D62-B4105460D0DB}"/>
              </a:ext>
            </a:extLst>
          </p:cNvPr>
          <p:cNvSpPr txBox="1"/>
          <p:nvPr/>
        </p:nvSpPr>
        <p:spPr>
          <a:xfrm>
            <a:off x="246709" y="632506"/>
            <a:ext cx="700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the interface of the </a:t>
            </a:r>
            <a:r>
              <a:rPr lang="en-US" dirty="0" err="1"/>
              <a:t>TicTacToe</a:t>
            </a:r>
            <a:r>
              <a:rPr lang="en-US" dirty="0"/>
              <a:t> board. What kinds of things can we ask of the board?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6FD1B1-09CD-4A81-925A-062AF4939AF0}"/>
              </a:ext>
            </a:extLst>
          </p:cNvPr>
          <p:cNvSpPr/>
          <p:nvPr/>
        </p:nvSpPr>
        <p:spPr>
          <a:xfrm>
            <a:off x="247023" y="1567029"/>
            <a:ext cx="4572000" cy="32510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TicTacToeBoard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200" dirty="0">
                <a:solidFill>
                  <a:srgbClr val="B200B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sz="1200" dirty="0" err="1">
                <a:solidFill>
                  <a:srgbClr val="B200B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200" dirty="0">
                <a:solidFill>
                  <a:srgbClr val="B200B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94558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b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clear(</a:t>
            </a:r>
            <a:r>
              <a:rPr lang="en-US" sz="1200" dirty="0">
                <a:solidFill>
                  <a:srgbClr val="94558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b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get_cell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94558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,cell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b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make_move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94558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,cell,token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b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get_status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94558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9D58F2-83C9-4CB5-B95D-421A4DB9C0E2}"/>
              </a:ext>
            </a:extLst>
          </p:cNvPr>
          <p:cNvCxnSpPr>
            <a:cxnSpLocks/>
          </p:cNvCxnSpPr>
          <p:nvPr/>
        </p:nvCxnSpPr>
        <p:spPr>
          <a:xfrm flipH="1">
            <a:off x="2667000" y="1733550"/>
            <a:ext cx="1920702" cy="14475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29A129-66A4-4585-B6AA-C29997C3C49E}"/>
              </a:ext>
            </a:extLst>
          </p:cNvPr>
          <p:cNvSpPr txBox="1"/>
          <p:nvPr/>
        </p:nvSpPr>
        <p:spPr>
          <a:xfrm>
            <a:off x="4587701" y="1504950"/>
            <a:ext cx="227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0 to 8?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83AEC9-A3CB-432C-BACD-166B6B61E910}"/>
              </a:ext>
            </a:extLst>
          </p:cNvPr>
          <p:cNvCxnSpPr>
            <a:cxnSpLocks/>
          </p:cNvCxnSpPr>
          <p:nvPr/>
        </p:nvCxnSpPr>
        <p:spPr>
          <a:xfrm flipH="1">
            <a:off x="3276600" y="3028950"/>
            <a:ext cx="1820950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07D637-0B7A-42A1-B003-68EBF877A2FB}"/>
              </a:ext>
            </a:extLst>
          </p:cNvPr>
          <p:cNvSpPr txBox="1"/>
          <p:nvPr/>
        </p:nvSpPr>
        <p:spPr>
          <a:xfrm>
            <a:off x="5105400" y="2811807"/>
            <a:ext cx="112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‘X’, ‘O’ 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3FC71B-AA89-4420-AAD5-29AD9050BBB9}"/>
              </a:ext>
            </a:extLst>
          </p:cNvPr>
          <p:cNvCxnSpPr>
            <a:cxnSpLocks/>
          </p:cNvCxnSpPr>
          <p:nvPr/>
        </p:nvCxnSpPr>
        <p:spPr>
          <a:xfrm flipH="1">
            <a:off x="2895600" y="4095750"/>
            <a:ext cx="1905000" cy="3807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BC63C7-00F7-45C6-81BC-CB2E82169088}"/>
              </a:ext>
            </a:extLst>
          </p:cNvPr>
          <p:cNvSpPr txBox="1"/>
          <p:nvPr/>
        </p:nvSpPr>
        <p:spPr>
          <a:xfrm>
            <a:off x="4855028" y="3900209"/>
            <a:ext cx="200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‘X’, ‘O’, ‘Tie’, ‘Play’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17A8A5-EFE2-479B-9C75-E24154CC1518}"/>
              </a:ext>
            </a:extLst>
          </p:cNvPr>
          <p:cNvSpPr txBox="1"/>
          <p:nvPr/>
        </p:nvSpPr>
        <p:spPr>
          <a:xfrm>
            <a:off x="246709" y="1278837"/>
            <a:ext cx="2222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tic_tac_toe_board.py</a:t>
            </a:r>
          </a:p>
        </p:txBody>
      </p:sp>
    </p:spTree>
    <p:extLst>
      <p:ext uri="{BB962C8B-B14F-4D97-AF65-F5344CB8AC3E}">
        <p14:creationId xmlns:p14="http://schemas.microsoft.com/office/powerpoint/2010/main" val="78835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8957-0261-44DD-A291-2C91BF53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unittest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54FE7-4AA9-4BA8-83DD-EE6A1ABC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8D914-3CC2-4887-9328-9CE32C1AE21F}"/>
              </a:ext>
            </a:extLst>
          </p:cNvPr>
          <p:cNvSpPr/>
          <p:nvPr/>
        </p:nvSpPr>
        <p:spPr>
          <a:xfrm>
            <a:off x="152400" y="999536"/>
            <a:ext cx="5181600" cy="393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https://docs.python.org/3/library/unittest.html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unittest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TestTicTacToeBoard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unittest.TestCase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test_board_starts_clear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</a:p>
          <a:p>
            <a:pPr>
              <a:lnSpc>
                <a:spcPct val="107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test_making_move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test_making_move_to_taken_cell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test_x_wins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5EF5B-99CE-4ACB-85DD-DF51EFC24B4E}"/>
              </a:ext>
            </a:extLst>
          </p:cNvPr>
          <p:cNvSpPr txBox="1"/>
          <p:nvPr/>
        </p:nvSpPr>
        <p:spPr>
          <a:xfrm>
            <a:off x="5334000" y="89535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tools look for files that start with “test”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Inherit from </a:t>
            </a:r>
            <a:r>
              <a:rPr lang="en-US" dirty="0" err="1"/>
              <a:t>TestCase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tools look for methods that start with “test”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Tests must be STATELESS. Order does not matter.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FCF8A-C4A4-46DA-AF80-4656D3ADF99B}"/>
              </a:ext>
            </a:extLst>
          </p:cNvPr>
          <p:cNvSpPr txBox="1"/>
          <p:nvPr/>
        </p:nvSpPr>
        <p:spPr>
          <a:xfrm>
            <a:off x="184220" y="756850"/>
            <a:ext cx="2222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test_tic_tac_toe_board.py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ED5429-835B-420B-9149-DA1B3DC2F3F2}"/>
              </a:ext>
            </a:extLst>
          </p:cNvPr>
          <p:cNvCxnSpPr>
            <a:cxnSpLocks/>
          </p:cNvCxnSpPr>
          <p:nvPr/>
        </p:nvCxnSpPr>
        <p:spPr>
          <a:xfrm flipH="1" flipV="1">
            <a:off x="533400" y="999536"/>
            <a:ext cx="4832420" cy="343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0B60F5-AAC4-46E1-88AB-1547782DB9D1}"/>
              </a:ext>
            </a:extLst>
          </p:cNvPr>
          <p:cNvCxnSpPr>
            <a:cxnSpLocks/>
          </p:cNvCxnSpPr>
          <p:nvPr/>
        </p:nvCxnSpPr>
        <p:spPr>
          <a:xfrm flipH="1" flipV="1">
            <a:off x="1828800" y="1591616"/>
            <a:ext cx="3537020" cy="2181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699214-EA8F-43EF-8AFC-05115651B990}"/>
              </a:ext>
            </a:extLst>
          </p:cNvPr>
          <p:cNvCxnSpPr>
            <a:cxnSpLocks/>
          </p:cNvCxnSpPr>
          <p:nvPr/>
        </p:nvCxnSpPr>
        <p:spPr>
          <a:xfrm flipH="1" flipV="1">
            <a:off x="4114800" y="2188011"/>
            <a:ext cx="1300216" cy="1699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DB6620-1287-41E6-89D2-6DF9EE4FDE96}"/>
              </a:ext>
            </a:extLst>
          </p:cNvPr>
          <p:cNvCxnSpPr>
            <a:cxnSpLocks/>
          </p:cNvCxnSpPr>
          <p:nvPr/>
        </p:nvCxnSpPr>
        <p:spPr>
          <a:xfrm flipH="1">
            <a:off x="1447800" y="2957313"/>
            <a:ext cx="3918020" cy="1450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81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320D-1FF8-43AB-82F9-6188C576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Unit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615C4-3DFB-440C-89CA-3E1B3641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C8856-D912-4A87-A29A-30CC10975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95350"/>
            <a:ext cx="4514286" cy="32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2842D-640B-49A3-91CA-ED31B0D23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96243"/>
            <a:ext cx="2695238" cy="4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CE3DC-7D4A-4598-B12E-8DCF403BF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352" y="2266950"/>
            <a:ext cx="2819048" cy="2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1AA38-2D23-4519-83C5-D93830DA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E0215-D597-4D17-9ED4-D9A1C84E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8BA40-BC6C-434B-BF3F-E10EA1CC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737987"/>
            <a:ext cx="7848600" cy="41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9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2E11-B045-4647-8A11-4557C5D6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37A4B-F6E0-4EFC-A502-7D080107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E6D9D-5BB1-4C3F-8826-FE7BA1327372}"/>
              </a:ext>
            </a:extLst>
          </p:cNvPr>
          <p:cNvSpPr/>
          <p:nvPr/>
        </p:nvSpPr>
        <p:spPr>
          <a:xfrm>
            <a:off x="152400" y="70089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test_board_starts_clear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self):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self.assertFalse</a:t>
            </a:r>
            <a:r>
              <a:rPr lang="en-US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i="1" dirty="0">
                <a:solidFill>
                  <a:srgbClr val="800000"/>
                </a:solidFill>
                <a:latin typeface="Consolas" panose="020B0609020204030204" pitchFamily="49" charset="0"/>
              </a:rPr>
              <a:t>1</a:t>
            </a:r>
            <a:r>
              <a:rPr lang="en-US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1600" i="1" dirty="0">
                <a:solidFill>
                  <a:srgbClr val="800000"/>
                </a:solidFill>
                <a:latin typeface="Consolas" panose="020B0609020204030204" pitchFamily="49" charset="0"/>
              </a:rPr>
              <a:t>2</a:t>
            </a:r>
            <a:r>
              <a:rPr lang="en-US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test_making_move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self):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self.assertTrue</a:t>
            </a:r>
            <a:r>
              <a:rPr lang="en-US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i="1" dirty="0">
                <a:solidFill>
                  <a:srgbClr val="800000"/>
                </a:solidFill>
                <a:latin typeface="Consolas" panose="020B0609020204030204" pitchFamily="49" charset="0"/>
              </a:rPr>
              <a:t>1</a:t>
            </a:r>
            <a:r>
              <a:rPr lang="en-US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1600" i="1" dirty="0">
                <a:solidFill>
                  <a:srgbClr val="800000"/>
                </a:solidFill>
                <a:latin typeface="Consolas" panose="020B0609020204030204" pitchFamily="49" charset="0"/>
              </a:rPr>
              <a:t>2</a:t>
            </a:r>
            <a:r>
              <a:rPr lang="en-US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508EC-77E6-49E3-B124-2E40C2A1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278357"/>
            <a:ext cx="5715000" cy="25643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B3BF37-B834-4307-8D70-1B7B6C149E7C}"/>
              </a:ext>
            </a:extLst>
          </p:cNvPr>
          <p:cNvSpPr/>
          <p:nvPr/>
        </p:nvSpPr>
        <p:spPr>
          <a:xfrm>
            <a:off x="1790700" y="2164056"/>
            <a:ext cx="2400300" cy="407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2A2C4B-4445-46DF-BCE6-E03B8E7DDC91}"/>
              </a:ext>
            </a:extLst>
          </p:cNvPr>
          <p:cNvSpPr/>
          <p:nvPr/>
        </p:nvSpPr>
        <p:spPr>
          <a:xfrm>
            <a:off x="2667000" y="3867150"/>
            <a:ext cx="3581400" cy="407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AA2E-E304-4220-A916-EECD73835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Test at a Time (Test FIRST)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38D28-BD1A-490D-A1AA-22726303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11B713-AF6B-4339-B659-7DE7DB1FCED8}"/>
              </a:ext>
            </a:extLst>
          </p:cNvPr>
          <p:cNvSpPr/>
          <p:nvPr/>
        </p:nvSpPr>
        <p:spPr>
          <a:xfrm>
            <a:off x="-152400" y="761484"/>
            <a:ext cx="6096000" cy="192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def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get_contents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,cell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"""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Return the contents of the requested cell.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:param</a:t>
            </a:r>
            <a:r>
              <a:rPr lang="en-US" sz="16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cell: 0, 1, 2, 3, 4, 5, 6, 7, 8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:return:</a:t>
            </a:r>
            <a:r>
              <a:rPr lang="en-US" sz="16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'X' or 'O' or '' (Empty)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"""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EDA-FA81-48D8-8B8D-5B7B1520A8B5}"/>
              </a:ext>
            </a:extLst>
          </p:cNvPr>
          <p:cNvSpPr/>
          <p:nvPr/>
        </p:nvSpPr>
        <p:spPr>
          <a:xfrm>
            <a:off x="914400" y="3247859"/>
            <a:ext cx="7543800" cy="1134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test_board_starts_clear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board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TicTacToeBoard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cell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range(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.assertTrue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board.get_contents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(cell)==</a:t>
            </a:r>
            <a:r>
              <a:rPr lang="en-US" sz="16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8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11640</TotalTime>
  <Words>757</Words>
  <Application>Microsoft Office PowerPoint</Application>
  <PresentationFormat>On-screen Show (16:9)</PresentationFormat>
  <Paragraphs>163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Unit Testing</vt:lpstr>
      <vt:lpstr>See Also</vt:lpstr>
      <vt:lpstr>Frameworks</vt:lpstr>
      <vt:lpstr>Tic Tac Toe – Board</vt:lpstr>
      <vt:lpstr>Python unittest</vt:lpstr>
      <vt:lpstr>Running Unit Tests</vt:lpstr>
      <vt:lpstr>Running Tests</vt:lpstr>
      <vt:lpstr>Test Contents</vt:lpstr>
      <vt:lpstr>One Test at a Time (Test FIRST)</vt:lpstr>
      <vt:lpstr>Write Code to Pass the Test</vt:lpstr>
      <vt:lpstr>More Tests</vt:lpstr>
      <vt:lpstr>Fix the Code</vt:lpstr>
      <vt:lpstr>Fix the Code</vt:lpstr>
      <vt:lpstr>More From unittest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421</cp:revision>
  <cp:lastPrinted>2018-07-29T22:11:05Z</cp:lastPrinted>
  <dcterms:created xsi:type="dcterms:W3CDTF">2015-07-04T21:12:26Z</dcterms:created>
  <dcterms:modified xsi:type="dcterms:W3CDTF">2019-07-21T19:47:47Z</dcterms:modified>
</cp:coreProperties>
</file>